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395" r:id="rId3"/>
    <p:sldId id="396" r:id="rId4"/>
    <p:sldId id="333" r:id="rId5"/>
    <p:sldId id="257" r:id="rId6"/>
    <p:sldId id="334" r:id="rId7"/>
    <p:sldId id="258" r:id="rId8"/>
    <p:sldId id="264" r:id="rId9"/>
    <p:sldId id="263" r:id="rId10"/>
    <p:sldId id="265" r:id="rId11"/>
    <p:sldId id="259" r:id="rId12"/>
    <p:sldId id="266" r:id="rId13"/>
    <p:sldId id="260" r:id="rId14"/>
    <p:sldId id="267" r:id="rId15"/>
    <p:sldId id="261" r:id="rId16"/>
    <p:sldId id="268" r:id="rId17"/>
    <p:sldId id="262" r:id="rId18"/>
    <p:sldId id="271" r:id="rId19"/>
    <p:sldId id="273" r:id="rId20"/>
    <p:sldId id="272"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62D0"/>
    <a:srgbClr val="5B65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106" d="100"/>
          <a:sy n="106" d="100"/>
        </p:scale>
        <p:origin x="24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46B41-5F55-494F-81AA-C52F0E55CAC9}"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n-US"/>
        </a:p>
      </dgm:t>
    </dgm:pt>
    <dgm:pt modelId="{0BCBDDAE-C07B-443A-938E-D12083159F14}">
      <dgm:prSet phldrT="[Text]"/>
      <dgm:spPr/>
      <dgm:t>
        <a:bodyPr/>
        <a:lstStyle/>
        <a:p>
          <a:r>
            <a:rPr lang="en-US" dirty="0"/>
            <a:t>Artificial Intelligence (AI)</a:t>
          </a:r>
        </a:p>
      </dgm:t>
    </dgm:pt>
    <dgm:pt modelId="{1BB32CE6-B9AA-46E8-A21F-4598BE02336E}" type="parTrans" cxnId="{426BDC33-7B16-49C2-A115-931FCB29C3EE}">
      <dgm:prSet/>
      <dgm:spPr/>
      <dgm:t>
        <a:bodyPr/>
        <a:lstStyle/>
        <a:p>
          <a:endParaRPr lang="en-US"/>
        </a:p>
      </dgm:t>
    </dgm:pt>
    <dgm:pt modelId="{78EA3917-2C80-41B6-BEA1-F09F5A2351F9}" type="sibTrans" cxnId="{426BDC33-7B16-49C2-A115-931FCB29C3EE}">
      <dgm:prSet/>
      <dgm:spPr/>
      <dgm:t>
        <a:bodyPr/>
        <a:lstStyle/>
        <a:p>
          <a:endParaRPr lang="en-US"/>
        </a:p>
      </dgm:t>
    </dgm:pt>
    <dgm:pt modelId="{3C86A7F2-EF90-4B9F-88D7-348058B97A2B}">
      <dgm:prSet phldrT="[Text]"/>
      <dgm:spPr/>
      <dgm:t>
        <a:bodyPr/>
        <a:lstStyle/>
        <a:p>
          <a:r>
            <a:rPr lang="en-US" dirty="0"/>
            <a:t>Machine Learning (ML)</a:t>
          </a:r>
        </a:p>
      </dgm:t>
    </dgm:pt>
    <dgm:pt modelId="{9F16EF47-EF4E-45A9-92C3-26A19B22C330}" type="parTrans" cxnId="{EB4C1A6A-BC00-4B70-92C0-04D4118281C6}">
      <dgm:prSet/>
      <dgm:spPr/>
      <dgm:t>
        <a:bodyPr/>
        <a:lstStyle/>
        <a:p>
          <a:endParaRPr lang="en-US"/>
        </a:p>
      </dgm:t>
    </dgm:pt>
    <dgm:pt modelId="{43575BE0-36FF-4A40-BDCA-31C50A02C604}" type="sibTrans" cxnId="{EB4C1A6A-BC00-4B70-92C0-04D4118281C6}">
      <dgm:prSet/>
      <dgm:spPr/>
      <dgm:t>
        <a:bodyPr/>
        <a:lstStyle/>
        <a:p>
          <a:endParaRPr lang="en-US"/>
        </a:p>
      </dgm:t>
    </dgm:pt>
    <dgm:pt modelId="{C549A4C4-1B90-4B1A-85D5-58A4505C051B}">
      <dgm:prSet phldrT="[Text]"/>
      <dgm:spPr/>
      <dgm:t>
        <a:bodyPr/>
        <a:lstStyle/>
        <a:p>
          <a:r>
            <a:rPr lang="en-US" dirty="0"/>
            <a:t>Deep Learning (DL)</a:t>
          </a:r>
        </a:p>
      </dgm:t>
    </dgm:pt>
    <dgm:pt modelId="{46DFC1D6-7484-4B79-A1D6-383E9FF829D1}" type="parTrans" cxnId="{5D9C055F-73DE-438A-B947-C94D7F52A611}">
      <dgm:prSet/>
      <dgm:spPr/>
      <dgm:t>
        <a:bodyPr/>
        <a:lstStyle/>
        <a:p>
          <a:endParaRPr lang="en-US"/>
        </a:p>
      </dgm:t>
    </dgm:pt>
    <dgm:pt modelId="{8B6D561E-F8B7-4DF0-811C-C9E61A5C5643}" type="sibTrans" cxnId="{5D9C055F-73DE-438A-B947-C94D7F52A611}">
      <dgm:prSet/>
      <dgm:spPr/>
      <dgm:t>
        <a:bodyPr/>
        <a:lstStyle/>
        <a:p>
          <a:endParaRPr lang="en-US"/>
        </a:p>
      </dgm:t>
    </dgm:pt>
    <dgm:pt modelId="{5EEBF154-45FE-4106-A805-31426B68FBB3}" type="pres">
      <dgm:prSet presAssocID="{0B246B41-5F55-494F-81AA-C52F0E55CAC9}" presName="Name0" presStyleCnt="0">
        <dgm:presLayoutVars>
          <dgm:chMax val="7"/>
          <dgm:resizeHandles val="exact"/>
        </dgm:presLayoutVars>
      </dgm:prSet>
      <dgm:spPr/>
    </dgm:pt>
    <dgm:pt modelId="{BCB2746A-799D-45EE-8CFF-5BEBA8562FBA}" type="pres">
      <dgm:prSet presAssocID="{0B246B41-5F55-494F-81AA-C52F0E55CAC9}" presName="comp1" presStyleCnt="0"/>
      <dgm:spPr/>
    </dgm:pt>
    <dgm:pt modelId="{2BCE7C47-A869-447A-A313-35072C38833D}" type="pres">
      <dgm:prSet presAssocID="{0B246B41-5F55-494F-81AA-C52F0E55CAC9}" presName="circle1" presStyleLbl="node1" presStyleIdx="0" presStyleCnt="3"/>
      <dgm:spPr/>
    </dgm:pt>
    <dgm:pt modelId="{9C85E2D4-88BA-4FE6-B86F-BB484CD74558}" type="pres">
      <dgm:prSet presAssocID="{0B246B41-5F55-494F-81AA-C52F0E55CAC9}" presName="c1text" presStyleLbl="node1" presStyleIdx="0" presStyleCnt="3">
        <dgm:presLayoutVars>
          <dgm:bulletEnabled val="1"/>
        </dgm:presLayoutVars>
      </dgm:prSet>
      <dgm:spPr/>
    </dgm:pt>
    <dgm:pt modelId="{E798E10F-A08E-4CA1-A853-6A1A3D7F3F9D}" type="pres">
      <dgm:prSet presAssocID="{0B246B41-5F55-494F-81AA-C52F0E55CAC9}" presName="comp2" presStyleCnt="0"/>
      <dgm:spPr/>
    </dgm:pt>
    <dgm:pt modelId="{3D0B11DF-77B1-4C2B-97C7-A1B42747B68A}" type="pres">
      <dgm:prSet presAssocID="{0B246B41-5F55-494F-81AA-C52F0E55CAC9}" presName="circle2" presStyleLbl="node1" presStyleIdx="1" presStyleCnt="3"/>
      <dgm:spPr/>
    </dgm:pt>
    <dgm:pt modelId="{FAA5727A-BCB9-4B5A-AEF5-1E7B3F19A69D}" type="pres">
      <dgm:prSet presAssocID="{0B246B41-5F55-494F-81AA-C52F0E55CAC9}" presName="c2text" presStyleLbl="node1" presStyleIdx="1" presStyleCnt="3">
        <dgm:presLayoutVars>
          <dgm:bulletEnabled val="1"/>
        </dgm:presLayoutVars>
      </dgm:prSet>
      <dgm:spPr/>
    </dgm:pt>
    <dgm:pt modelId="{D31D5C80-86B9-47AF-9C0D-C7AB8CA5E63A}" type="pres">
      <dgm:prSet presAssocID="{0B246B41-5F55-494F-81AA-C52F0E55CAC9}" presName="comp3" presStyleCnt="0"/>
      <dgm:spPr/>
    </dgm:pt>
    <dgm:pt modelId="{AA25817A-7DA5-44B4-9DCC-B1A3FB9FA4DD}" type="pres">
      <dgm:prSet presAssocID="{0B246B41-5F55-494F-81AA-C52F0E55CAC9}" presName="circle3" presStyleLbl="node1" presStyleIdx="2" presStyleCnt="3"/>
      <dgm:spPr/>
    </dgm:pt>
    <dgm:pt modelId="{749DBA39-A6E0-41DC-9DEB-06B7D0300EC2}" type="pres">
      <dgm:prSet presAssocID="{0B246B41-5F55-494F-81AA-C52F0E55CAC9}" presName="c3text" presStyleLbl="node1" presStyleIdx="2" presStyleCnt="3">
        <dgm:presLayoutVars>
          <dgm:bulletEnabled val="1"/>
        </dgm:presLayoutVars>
      </dgm:prSet>
      <dgm:spPr/>
    </dgm:pt>
  </dgm:ptLst>
  <dgm:cxnLst>
    <dgm:cxn modelId="{426BDC33-7B16-49C2-A115-931FCB29C3EE}" srcId="{0B246B41-5F55-494F-81AA-C52F0E55CAC9}" destId="{0BCBDDAE-C07B-443A-938E-D12083159F14}" srcOrd="0" destOrd="0" parTransId="{1BB32CE6-B9AA-46E8-A21F-4598BE02336E}" sibTransId="{78EA3917-2C80-41B6-BEA1-F09F5A2351F9}"/>
    <dgm:cxn modelId="{5D9C055F-73DE-438A-B947-C94D7F52A611}" srcId="{0B246B41-5F55-494F-81AA-C52F0E55CAC9}" destId="{C549A4C4-1B90-4B1A-85D5-58A4505C051B}" srcOrd="2" destOrd="0" parTransId="{46DFC1D6-7484-4B79-A1D6-383E9FF829D1}" sibTransId="{8B6D561E-F8B7-4DF0-811C-C9E61A5C5643}"/>
    <dgm:cxn modelId="{0F34595F-8DE7-4A80-988F-BF1B5A4E448F}" type="presOf" srcId="{0BCBDDAE-C07B-443A-938E-D12083159F14}" destId="{9C85E2D4-88BA-4FE6-B86F-BB484CD74558}" srcOrd="1" destOrd="0" presId="urn:microsoft.com/office/officeart/2005/8/layout/venn2"/>
    <dgm:cxn modelId="{AD8FED5F-29DE-4105-BA1E-DC8BD5EC8B1C}" type="presOf" srcId="{C549A4C4-1B90-4B1A-85D5-58A4505C051B}" destId="{AA25817A-7DA5-44B4-9DCC-B1A3FB9FA4DD}" srcOrd="0" destOrd="0" presId="urn:microsoft.com/office/officeart/2005/8/layout/venn2"/>
    <dgm:cxn modelId="{EB4C1A6A-BC00-4B70-92C0-04D4118281C6}" srcId="{0B246B41-5F55-494F-81AA-C52F0E55CAC9}" destId="{3C86A7F2-EF90-4B9F-88D7-348058B97A2B}" srcOrd="1" destOrd="0" parTransId="{9F16EF47-EF4E-45A9-92C3-26A19B22C330}" sibTransId="{43575BE0-36FF-4A40-BDCA-31C50A02C604}"/>
    <dgm:cxn modelId="{7B8C016B-F386-4F00-8303-C3BF5347F6A7}" type="presOf" srcId="{0BCBDDAE-C07B-443A-938E-D12083159F14}" destId="{2BCE7C47-A869-447A-A313-35072C38833D}" srcOrd="0" destOrd="0" presId="urn:microsoft.com/office/officeart/2005/8/layout/venn2"/>
    <dgm:cxn modelId="{C9B8057A-2457-4796-9425-E539D6F47345}" type="presOf" srcId="{0B246B41-5F55-494F-81AA-C52F0E55CAC9}" destId="{5EEBF154-45FE-4106-A805-31426B68FBB3}" srcOrd="0" destOrd="0" presId="urn:microsoft.com/office/officeart/2005/8/layout/venn2"/>
    <dgm:cxn modelId="{19454A9A-0C5A-4677-B994-320163304560}" type="presOf" srcId="{C549A4C4-1B90-4B1A-85D5-58A4505C051B}" destId="{749DBA39-A6E0-41DC-9DEB-06B7D0300EC2}" srcOrd="1" destOrd="0" presId="urn:microsoft.com/office/officeart/2005/8/layout/venn2"/>
    <dgm:cxn modelId="{12DF98D2-9D5A-4CB8-8C33-BB99A336E4A1}" type="presOf" srcId="{3C86A7F2-EF90-4B9F-88D7-348058B97A2B}" destId="{FAA5727A-BCB9-4B5A-AEF5-1E7B3F19A69D}" srcOrd="1" destOrd="0" presId="urn:microsoft.com/office/officeart/2005/8/layout/venn2"/>
    <dgm:cxn modelId="{2F6F95F3-10C2-42EC-AFBB-75DEEE0ED8C1}" type="presOf" srcId="{3C86A7F2-EF90-4B9F-88D7-348058B97A2B}" destId="{3D0B11DF-77B1-4C2B-97C7-A1B42747B68A}" srcOrd="0" destOrd="0" presId="urn:microsoft.com/office/officeart/2005/8/layout/venn2"/>
    <dgm:cxn modelId="{FCF91082-F434-465D-A036-16CB4E26D8BD}" type="presParOf" srcId="{5EEBF154-45FE-4106-A805-31426B68FBB3}" destId="{BCB2746A-799D-45EE-8CFF-5BEBA8562FBA}" srcOrd="0" destOrd="0" presId="urn:microsoft.com/office/officeart/2005/8/layout/venn2"/>
    <dgm:cxn modelId="{A9F8C34B-8C07-4363-B8FE-83983717990A}" type="presParOf" srcId="{BCB2746A-799D-45EE-8CFF-5BEBA8562FBA}" destId="{2BCE7C47-A869-447A-A313-35072C38833D}" srcOrd="0" destOrd="0" presId="urn:microsoft.com/office/officeart/2005/8/layout/venn2"/>
    <dgm:cxn modelId="{A5EB5EEF-5CC5-426E-8C46-0E0D7CF27125}" type="presParOf" srcId="{BCB2746A-799D-45EE-8CFF-5BEBA8562FBA}" destId="{9C85E2D4-88BA-4FE6-B86F-BB484CD74558}" srcOrd="1" destOrd="0" presId="urn:microsoft.com/office/officeart/2005/8/layout/venn2"/>
    <dgm:cxn modelId="{5BDA66B2-A4B7-4F18-8293-F4AB82375433}" type="presParOf" srcId="{5EEBF154-45FE-4106-A805-31426B68FBB3}" destId="{E798E10F-A08E-4CA1-A853-6A1A3D7F3F9D}" srcOrd="1" destOrd="0" presId="urn:microsoft.com/office/officeart/2005/8/layout/venn2"/>
    <dgm:cxn modelId="{1C6DB799-7CA4-4157-8EE3-E98883B98892}" type="presParOf" srcId="{E798E10F-A08E-4CA1-A853-6A1A3D7F3F9D}" destId="{3D0B11DF-77B1-4C2B-97C7-A1B42747B68A}" srcOrd="0" destOrd="0" presId="urn:microsoft.com/office/officeart/2005/8/layout/venn2"/>
    <dgm:cxn modelId="{4F0BC77E-5A75-44CB-94A5-88DA70C8753C}" type="presParOf" srcId="{E798E10F-A08E-4CA1-A853-6A1A3D7F3F9D}" destId="{FAA5727A-BCB9-4B5A-AEF5-1E7B3F19A69D}" srcOrd="1" destOrd="0" presId="urn:microsoft.com/office/officeart/2005/8/layout/venn2"/>
    <dgm:cxn modelId="{4A318E30-D421-4041-8459-5CC12234B241}" type="presParOf" srcId="{5EEBF154-45FE-4106-A805-31426B68FBB3}" destId="{D31D5C80-86B9-47AF-9C0D-C7AB8CA5E63A}" srcOrd="2" destOrd="0" presId="urn:microsoft.com/office/officeart/2005/8/layout/venn2"/>
    <dgm:cxn modelId="{2C2EF8D4-0981-420F-A968-464C39A53F6D}" type="presParOf" srcId="{D31D5C80-86B9-47AF-9C0D-C7AB8CA5E63A}" destId="{AA25817A-7DA5-44B4-9DCC-B1A3FB9FA4DD}" srcOrd="0" destOrd="0" presId="urn:microsoft.com/office/officeart/2005/8/layout/venn2"/>
    <dgm:cxn modelId="{C6ABA36F-9866-4237-BB94-02B52822D070}" type="presParOf" srcId="{D31D5C80-86B9-47AF-9C0D-C7AB8CA5E63A}" destId="{749DBA39-A6E0-41DC-9DEB-06B7D0300EC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7C47-A869-447A-A313-35072C38833D}">
      <dsp:nvSpPr>
        <dsp:cNvPr id="0" name=""/>
        <dsp:cNvSpPr/>
      </dsp:nvSpPr>
      <dsp:spPr>
        <a:xfrm>
          <a:off x="1161358" y="0"/>
          <a:ext cx="5875698" cy="587569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Artificial Intelligence (AI)</a:t>
          </a:r>
        </a:p>
      </dsp:txBody>
      <dsp:txXfrm>
        <a:off x="3072429" y="293784"/>
        <a:ext cx="2053556" cy="881354"/>
      </dsp:txXfrm>
    </dsp:sp>
    <dsp:sp modelId="{3D0B11DF-77B1-4C2B-97C7-A1B42747B68A}">
      <dsp:nvSpPr>
        <dsp:cNvPr id="0" name=""/>
        <dsp:cNvSpPr/>
      </dsp:nvSpPr>
      <dsp:spPr>
        <a:xfrm>
          <a:off x="1895820" y="1468924"/>
          <a:ext cx="4406774" cy="4406774"/>
        </a:xfrm>
        <a:prstGeom prst="ellipse">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Machine Learning (ML)</a:t>
          </a:r>
        </a:p>
      </dsp:txBody>
      <dsp:txXfrm>
        <a:off x="3072429" y="1744348"/>
        <a:ext cx="2053556" cy="826270"/>
      </dsp:txXfrm>
    </dsp:sp>
    <dsp:sp modelId="{AA25817A-7DA5-44B4-9DCC-B1A3FB9FA4DD}">
      <dsp:nvSpPr>
        <dsp:cNvPr id="0" name=""/>
        <dsp:cNvSpPr/>
      </dsp:nvSpPr>
      <dsp:spPr>
        <a:xfrm>
          <a:off x="2630283" y="2937849"/>
          <a:ext cx="2937849" cy="2937849"/>
        </a:xfrm>
        <a:prstGeom prst="ellipse">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Deep Learning (DL)</a:t>
          </a:r>
        </a:p>
      </dsp:txBody>
      <dsp:txXfrm>
        <a:off x="3060521" y="3672311"/>
        <a:ext cx="2077373" cy="146892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935FA-B47E-453C-A1D9-1A0B96B1B7AD}"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0F84C-5B34-4E40-AC93-214AFBB80CB4}" type="slidenum">
              <a:rPr lang="en-US" smtClean="0"/>
              <a:t>‹#›</a:t>
            </a:fld>
            <a:endParaRPr lang="en-US"/>
          </a:p>
        </p:txBody>
      </p:sp>
    </p:spTree>
    <p:extLst>
      <p:ext uri="{BB962C8B-B14F-4D97-AF65-F5344CB8AC3E}">
        <p14:creationId xmlns:p14="http://schemas.microsoft.com/office/powerpoint/2010/main" val="2415232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126932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180484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https://www.forbes.com/sites/forbescoachescouncil/2023/10/30/generative-agile-leadership-what-the-fourth-industrial-revolution-needs/</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337868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4649A-B699-BD05-0A7A-81E94651EBA5}"/>
              </a:ext>
            </a:extLst>
          </p:cNvPr>
          <p:cNvPicPr>
            <a:picLocks noChangeAspect="1"/>
          </p:cNvPicPr>
          <p:nvPr/>
        </p:nvPicPr>
        <p:blipFill>
          <a:blip r:embed="rId2"/>
          <a:stretch>
            <a:fillRect/>
          </a:stretch>
        </p:blipFill>
        <p:spPr>
          <a:xfrm>
            <a:off x="5220067" y="0"/>
            <a:ext cx="6858000" cy="6858000"/>
          </a:xfrm>
          <a:prstGeom prst="rect">
            <a:avLst/>
          </a:prstGeom>
        </p:spPr>
      </p:pic>
      <p:sp>
        <p:nvSpPr>
          <p:cNvPr id="2" name="Title 1">
            <a:extLst>
              <a:ext uri="{FF2B5EF4-FFF2-40B4-BE49-F238E27FC236}">
                <a16:creationId xmlns:a16="http://schemas.microsoft.com/office/drawing/2014/main" id="{57B029E6-D62D-88D7-EBEA-2E01F5E090FF}"/>
              </a:ext>
            </a:extLst>
          </p:cNvPr>
          <p:cNvSpPr>
            <a:spLocks noGrp="1"/>
          </p:cNvSpPr>
          <p:nvPr>
            <p:ph type="ctrTitle"/>
          </p:nvPr>
        </p:nvSpPr>
        <p:spPr>
          <a:xfrm>
            <a:off x="1668208" y="1385184"/>
            <a:ext cx="4542470" cy="3639493"/>
          </a:xfrm>
          <a:solidFill>
            <a:schemeClr val="accent2">
              <a:alpha val="50000"/>
            </a:schemeClr>
          </a:solidFill>
        </p:spPr>
        <p:txBody>
          <a:bodyPr>
            <a:normAutofit/>
          </a:bodyPr>
          <a:lstStyle/>
          <a:p>
            <a:r>
              <a:rPr lang="en-US" dirty="0"/>
              <a:t>Artificial </a:t>
            </a:r>
            <a:br>
              <a:rPr lang="en-US" dirty="0"/>
            </a:br>
            <a:r>
              <a:rPr lang="en-US" dirty="0"/>
              <a:t>Intelligence</a:t>
            </a:r>
            <a:br>
              <a:rPr lang="en-US" dirty="0"/>
            </a:br>
            <a:r>
              <a:rPr lang="en-US" dirty="0"/>
              <a:t>for </a:t>
            </a:r>
            <a:br>
              <a:rPr lang="en-US" dirty="0"/>
            </a:br>
            <a:r>
              <a:rPr lang="en-US" dirty="0"/>
              <a:t>non-technical</a:t>
            </a:r>
            <a:br>
              <a:rPr lang="en-US" dirty="0"/>
            </a:br>
            <a:r>
              <a:rPr lang="en-US" dirty="0"/>
              <a:t>professionals</a:t>
            </a:r>
          </a:p>
        </p:txBody>
      </p:sp>
    </p:spTree>
    <p:extLst>
      <p:ext uri="{BB962C8B-B14F-4D97-AF65-F5344CB8AC3E}">
        <p14:creationId xmlns:p14="http://schemas.microsoft.com/office/powerpoint/2010/main" val="219215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tflix says 80 percent of watched content is based on algorithmic  recommendations">
            <a:extLst>
              <a:ext uri="{FF2B5EF4-FFF2-40B4-BE49-F238E27FC236}">
                <a16:creationId xmlns:a16="http://schemas.microsoft.com/office/drawing/2014/main" id="{2E719023-C9FD-F051-353D-F3205D411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0"/>
            <a:ext cx="663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640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405FE-8AFA-9DDE-FF7A-F478FCB0D27A}"/>
              </a:ext>
            </a:extLst>
          </p:cNvPr>
          <p:cNvSpPr>
            <a:spLocks noGrp="1"/>
          </p:cNvSpPr>
          <p:nvPr>
            <p:ph type="title"/>
          </p:nvPr>
        </p:nvSpPr>
        <p:spPr/>
        <p:txBody>
          <a:bodyPr/>
          <a:lstStyle/>
          <a:p>
            <a:r>
              <a:rPr lang="en-US" dirty="0"/>
              <a:t>ML: Prediction</a:t>
            </a:r>
          </a:p>
        </p:txBody>
      </p:sp>
      <p:sp>
        <p:nvSpPr>
          <p:cNvPr id="5" name="Content Placeholder 4">
            <a:extLst>
              <a:ext uri="{FF2B5EF4-FFF2-40B4-BE49-F238E27FC236}">
                <a16:creationId xmlns:a16="http://schemas.microsoft.com/office/drawing/2014/main" id="{30149C2B-B10D-3538-359D-F13333D1E9BB}"/>
              </a:ext>
            </a:extLst>
          </p:cNvPr>
          <p:cNvSpPr>
            <a:spLocks noGrp="1"/>
          </p:cNvSpPr>
          <p:nvPr>
            <p:ph idx="1"/>
          </p:nvPr>
        </p:nvSpPr>
        <p:spPr>
          <a:xfrm>
            <a:off x="1141412" y="2249487"/>
            <a:ext cx="10012457" cy="3541714"/>
          </a:xfrm>
        </p:spPr>
        <p:txBody>
          <a:bodyPr>
            <a:normAutofit lnSpcReduction="10000"/>
          </a:bodyPr>
          <a:lstStyle/>
          <a:p>
            <a:pPr marL="0" indent="0">
              <a:buNone/>
            </a:pPr>
            <a:r>
              <a:rPr lang="en-US" sz="3200" dirty="0"/>
              <a:t>Netflix uses AI to figure out what kinds of shows and movies you like to watch. It </a:t>
            </a:r>
            <a:r>
              <a:rPr lang="en-US" sz="3200" dirty="0">
                <a:solidFill>
                  <a:schemeClr val="accent5"/>
                </a:solidFill>
              </a:rPr>
              <a:t>looks at your previous choices</a:t>
            </a:r>
            <a:r>
              <a:rPr lang="en-US" sz="3200" dirty="0"/>
              <a:t>, what you've watched and enjoyed, and then </a:t>
            </a:r>
            <a:r>
              <a:rPr lang="en-US" sz="3200" dirty="0">
                <a:solidFill>
                  <a:schemeClr val="accent5"/>
                </a:solidFill>
              </a:rPr>
              <a:t>suggests other shows and movies that are similar</a:t>
            </a:r>
            <a:r>
              <a:rPr lang="en-US" sz="3200" dirty="0"/>
              <a:t>. This way, the more you watch, the better Netflix gets at recommending things you might like.</a:t>
            </a:r>
          </a:p>
        </p:txBody>
      </p:sp>
      <p:pic>
        <p:nvPicPr>
          <p:cNvPr id="1026" name="Picture 2">
            <a:extLst>
              <a:ext uri="{FF2B5EF4-FFF2-40B4-BE49-F238E27FC236}">
                <a16:creationId xmlns:a16="http://schemas.microsoft.com/office/drawing/2014/main" id="{25CCD1F1-7A2D-FB95-2FF3-60B4F5455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867" y="99591"/>
            <a:ext cx="3863944" cy="257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52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16D0FD-646D-DEED-0DF5-85F0B7C41640}"/>
              </a:ext>
            </a:extLst>
          </p:cNvPr>
          <p:cNvPicPr>
            <a:picLocks noChangeAspect="1"/>
          </p:cNvPicPr>
          <p:nvPr/>
        </p:nvPicPr>
        <p:blipFill>
          <a:blip r:embed="rId2"/>
          <a:stretch>
            <a:fillRect/>
          </a:stretch>
        </p:blipFill>
        <p:spPr>
          <a:xfrm>
            <a:off x="1535862" y="0"/>
            <a:ext cx="9120276" cy="6858000"/>
          </a:xfrm>
          <a:prstGeom prst="rect">
            <a:avLst/>
          </a:prstGeom>
        </p:spPr>
      </p:pic>
    </p:spTree>
    <p:extLst>
      <p:ext uri="{BB962C8B-B14F-4D97-AF65-F5344CB8AC3E}">
        <p14:creationId xmlns:p14="http://schemas.microsoft.com/office/powerpoint/2010/main" val="70897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20AF-C701-0068-63A3-BD2206C3B3D4}"/>
              </a:ext>
            </a:extLst>
          </p:cNvPr>
          <p:cNvSpPr>
            <a:spLocks noGrp="1"/>
          </p:cNvSpPr>
          <p:nvPr>
            <p:ph type="title"/>
          </p:nvPr>
        </p:nvSpPr>
        <p:spPr/>
        <p:txBody>
          <a:bodyPr/>
          <a:lstStyle/>
          <a:p>
            <a:r>
              <a:rPr lang="en-US" dirty="0"/>
              <a:t>DL: Vision</a:t>
            </a:r>
          </a:p>
        </p:txBody>
      </p:sp>
      <p:sp>
        <p:nvSpPr>
          <p:cNvPr id="3" name="Content Placeholder 2">
            <a:extLst>
              <a:ext uri="{FF2B5EF4-FFF2-40B4-BE49-F238E27FC236}">
                <a16:creationId xmlns:a16="http://schemas.microsoft.com/office/drawing/2014/main" id="{85398EA4-2A6F-2780-92A0-E7DFDB2ADF09}"/>
              </a:ext>
            </a:extLst>
          </p:cNvPr>
          <p:cNvSpPr>
            <a:spLocks noGrp="1"/>
          </p:cNvSpPr>
          <p:nvPr>
            <p:ph idx="1"/>
          </p:nvPr>
        </p:nvSpPr>
        <p:spPr>
          <a:xfrm>
            <a:off x="1141412" y="2249486"/>
            <a:ext cx="10374596" cy="3816335"/>
          </a:xfrm>
        </p:spPr>
        <p:txBody>
          <a:bodyPr>
            <a:normAutofit/>
          </a:bodyPr>
          <a:lstStyle/>
          <a:p>
            <a:pPr marL="0" indent="0">
              <a:buNone/>
            </a:pPr>
            <a:r>
              <a:rPr lang="en-US" sz="3200" dirty="0"/>
              <a:t>When you upload a photo on Facebook, it </a:t>
            </a:r>
            <a:r>
              <a:rPr lang="en-US" sz="3200" dirty="0">
                <a:solidFill>
                  <a:schemeClr val="accent5"/>
                </a:solidFill>
              </a:rPr>
              <a:t>uses AI to look at the faces</a:t>
            </a:r>
            <a:r>
              <a:rPr lang="en-US" sz="3200" dirty="0"/>
              <a:t> and figure out who might be in the picture. It </a:t>
            </a:r>
            <a:r>
              <a:rPr lang="en-US" sz="3200" dirty="0">
                <a:solidFill>
                  <a:schemeClr val="accent5"/>
                </a:solidFill>
              </a:rPr>
              <a:t>compares these faces to others it has seen in past photos </a:t>
            </a:r>
            <a:r>
              <a:rPr lang="en-US" sz="3200" dirty="0"/>
              <a:t>to see if they match anyone you know. This helps Facebook suggest who you might want to tag in your photos, getting better at recognizing your friends the more you tag them.</a:t>
            </a:r>
          </a:p>
        </p:txBody>
      </p:sp>
      <p:pic>
        <p:nvPicPr>
          <p:cNvPr id="2054" name="Picture 6" descr="Facebook logo PNG 2019">
            <a:extLst>
              <a:ext uri="{FF2B5EF4-FFF2-40B4-BE49-F238E27FC236}">
                <a16:creationId xmlns:a16="http://schemas.microsoft.com/office/drawing/2014/main" id="{1F2FC13B-91DC-0D6B-6B1E-CD36175F0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051" y="232074"/>
            <a:ext cx="1865014" cy="186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18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2B429-A657-9506-32E0-2FA4C8934579}"/>
              </a:ext>
            </a:extLst>
          </p:cNvPr>
          <p:cNvPicPr>
            <a:picLocks noChangeAspect="1"/>
          </p:cNvPicPr>
          <p:nvPr/>
        </p:nvPicPr>
        <p:blipFill>
          <a:blip r:embed="rId2"/>
          <a:stretch>
            <a:fillRect/>
          </a:stretch>
        </p:blipFill>
        <p:spPr>
          <a:xfrm>
            <a:off x="4396876" y="0"/>
            <a:ext cx="3398247" cy="6858000"/>
          </a:xfrm>
          <a:prstGeom prst="rect">
            <a:avLst/>
          </a:prstGeom>
        </p:spPr>
      </p:pic>
    </p:spTree>
    <p:extLst>
      <p:ext uri="{BB962C8B-B14F-4D97-AF65-F5344CB8AC3E}">
        <p14:creationId xmlns:p14="http://schemas.microsoft.com/office/powerpoint/2010/main" val="346588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21CA-02C8-6371-EE32-FEF21EBDBDB3}"/>
              </a:ext>
            </a:extLst>
          </p:cNvPr>
          <p:cNvSpPr>
            <a:spLocks noGrp="1"/>
          </p:cNvSpPr>
          <p:nvPr>
            <p:ph type="title"/>
          </p:nvPr>
        </p:nvSpPr>
        <p:spPr/>
        <p:txBody>
          <a:bodyPr/>
          <a:lstStyle/>
          <a:p>
            <a:r>
              <a:rPr lang="en-US" dirty="0"/>
              <a:t>DL: Speech</a:t>
            </a:r>
          </a:p>
        </p:txBody>
      </p:sp>
      <p:sp>
        <p:nvSpPr>
          <p:cNvPr id="7" name="Content Placeholder 6">
            <a:extLst>
              <a:ext uri="{FF2B5EF4-FFF2-40B4-BE49-F238E27FC236}">
                <a16:creationId xmlns:a16="http://schemas.microsoft.com/office/drawing/2014/main" id="{7026E256-2E11-6564-1EA3-29D351D3D7DC}"/>
              </a:ext>
            </a:extLst>
          </p:cNvPr>
          <p:cNvSpPr>
            <a:spLocks noGrp="1"/>
          </p:cNvSpPr>
          <p:nvPr>
            <p:ph idx="1"/>
          </p:nvPr>
        </p:nvSpPr>
        <p:spPr>
          <a:xfrm>
            <a:off x="1141412" y="2249486"/>
            <a:ext cx="10392703" cy="3989995"/>
          </a:xfrm>
        </p:spPr>
        <p:txBody>
          <a:bodyPr>
            <a:normAutofit lnSpcReduction="10000"/>
          </a:bodyPr>
          <a:lstStyle/>
          <a:p>
            <a:pPr marL="0" indent="0">
              <a:buNone/>
            </a:pPr>
            <a:r>
              <a:rPr lang="en-US" sz="3200" dirty="0"/>
              <a:t>Siri is a smart assistant on Apple devices that you can talk to just like you would to a person. When you ask Siri a question or tell it to do something, like set an alarm or send a message, it </a:t>
            </a:r>
            <a:r>
              <a:rPr lang="en-US" sz="3200" dirty="0">
                <a:solidFill>
                  <a:schemeClr val="accent5"/>
                </a:solidFill>
              </a:rPr>
              <a:t>uses a special kind of technology called deep learning to understand your voice and figure out what you mean</a:t>
            </a:r>
            <a:r>
              <a:rPr lang="en-US" sz="3200" dirty="0"/>
              <a:t>. Then, Siri quickly responds or does the task you asked for, making it easier to use your device without having to type or tap.</a:t>
            </a:r>
          </a:p>
        </p:txBody>
      </p:sp>
      <p:pic>
        <p:nvPicPr>
          <p:cNvPr id="9" name="Picture 8">
            <a:extLst>
              <a:ext uri="{FF2B5EF4-FFF2-40B4-BE49-F238E27FC236}">
                <a16:creationId xmlns:a16="http://schemas.microsoft.com/office/drawing/2014/main" id="{32B47DDA-2C1C-6F12-8081-254A9263AE31}"/>
              </a:ext>
            </a:extLst>
          </p:cNvPr>
          <p:cNvPicPr>
            <a:picLocks noChangeAspect="1"/>
          </p:cNvPicPr>
          <p:nvPr/>
        </p:nvPicPr>
        <p:blipFill>
          <a:blip r:embed="rId2"/>
          <a:stretch>
            <a:fillRect/>
          </a:stretch>
        </p:blipFill>
        <p:spPr>
          <a:xfrm>
            <a:off x="3143020" y="311305"/>
            <a:ext cx="3230619" cy="1696075"/>
          </a:xfrm>
          <a:prstGeom prst="rect">
            <a:avLst/>
          </a:prstGeom>
        </p:spPr>
      </p:pic>
    </p:spTree>
    <p:extLst>
      <p:ext uri="{BB962C8B-B14F-4D97-AF65-F5344CB8AC3E}">
        <p14:creationId xmlns:p14="http://schemas.microsoft.com/office/powerpoint/2010/main" val="194012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5C3DD-385D-86E5-863D-BEBC3F50F99E}"/>
              </a:ext>
            </a:extLst>
          </p:cNvPr>
          <p:cNvPicPr>
            <a:picLocks noChangeAspect="1"/>
          </p:cNvPicPr>
          <p:nvPr/>
        </p:nvPicPr>
        <p:blipFill>
          <a:blip r:embed="rId2"/>
          <a:stretch>
            <a:fillRect/>
          </a:stretch>
        </p:blipFill>
        <p:spPr>
          <a:xfrm>
            <a:off x="838857" y="562333"/>
            <a:ext cx="10514286" cy="5733333"/>
          </a:xfrm>
          <a:prstGeom prst="rect">
            <a:avLst/>
          </a:prstGeom>
        </p:spPr>
      </p:pic>
    </p:spTree>
    <p:extLst>
      <p:ext uri="{BB962C8B-B14F-4D97-AF65-F5344CB8AC3E}">
        <p14:creationId xmlns:p14="http://schemas.microsoft.com/office/powerpoint/2010/main" val="214333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AF172-9A44-DD0A-3B26-1A6CD7BE6543}"/>
              </a:ext>
            </a:extLst>
          </p:cNvPr>
          <p:cNvSpPr>
            <a:spLocks noGrp="1"/>
          </p:cNvSpPr>
          <p:nvPr>
            <p:ph type="title"/>
          </p:nvPr>
        </p:nvSpPr>
        <p:spPr/>
        <p:txBody>
          <a:bodyPr/>
          <a:lstStyle/>
          <a:p>
            <a:r>
              <a:rPr lang="en-US" dirty="0"/>
              <a:t>DL: vision</a:t>
            </a:r>
          </a:p>
        </p:txBody>
      </p:sp>
      <p:sp>
        <p:nvSpPr>
          <p:cNvPr id="3" name="Content Placeholder 2">
            <a:extLst>
              <a:ext uri="{FF2B5EF4-FFF2-40B4-BE49-F238E27FC236}">
                <a16:creationId xmlns:a16="http://schemas.microsoft.com/office/drawing/2014/main" id="{03A4ECDD-D29B-9BF5-07EF-AC538E04FC03}"/>
              </a:ext>
            </a:extLst>
          </p:cNvPr>
          <p:cNvSpPr>
            <a:spLocks noGrp="1"/>
          </p:cNvSpPr>
          <p:nvPr>
            <p:ph idx="1"/>
          </p:nvPr>
        </p:nvSpPr>
        <p:spPr>
          <a:xfrm>
            <a:off x="1141412" y="2249486"/>
            <a:ext cx="10275008" cy="3989995"/>
          </a:xfrm>
        </p:spPr>
        <p:txBody>
          <a:bodyPr>
            <a:normAutofit lnSpcReduction="10000"/>
          </a:bodyPr>
          <a:lstStyle/>
          <a:p>
            <a:pPr marL="0" indent="0">
              <a:buNone/>
            </a:pPr>
            <a:r>
              <a:rPr lang="en-US" sz="3200" dirty="0"/>
              <a:t>Tesla's self-driving cars use a special method called </a:t>
            </a:r>
            <a:r>
              <a:rPr lang="en-US" sz="3200" dirty="0">
                <a:solidFill>
                  <a:schemeClr val="accent5"/>
                </a:solidFill>
              </a:rPr>
              <a:t>supervised learning</a:t>
            </a:r>
            <a:r>
              <a:rPr lang="en-US" sz="3200" dirty="0"/>
              <a:t> to help the car understand what it sees on the road. It's like learning from flashcards; the car's </a:t>
            </a:r>
            <a:r>
              <a:rPr lang="en-US" sz="3200" dirty="0">
                <a:solidFill>
                  <a:schemeClr val="accent5"/>
                </a:solidFill>
              </a:rPr>
              <a:t>AI system is shown lots of pictures</a:t>
            </a:r>
            <a:r>
              <a:rPr lang="en-US" sz="3200" dirty="0"/>
              <a:t> where things like cars, people, and street signs are marked. This way, </a:t>
            </a:r>
            <a:r>
              <a:rPr lang="en-US" sz="3200" dirty="0">
                <a:solidFill>
                  <a:schemeClr val="accent5"/>
                </a:solidFill>
              </a:rPr>
              <a:t>the car learns to recognize these things</a:t>
            </a:r>
            <a:r>
              <a:rPr lang="en-US" sz="3200" dirty="0"/>
              <a:t> by itself when it's driving, helping it make smart decisions about where to go and what to do.</a:t>
            </a:r>
          </a:p>
        </p:txBody>
      </p:sp>
      <p:pic>
        <p:nvPicPr>
          <p:cNvPr id="3074" name="Picture 2">
            <a:extLst>
              <a:ext uri="{FF2B5EF4-FFF2-40B4-BE49-F238E27FC236}">
                <a16:creationId xmlns:a16="http://schemas.microsoft.com/office/drawing/2014/main" id="{6919247D-F3F1-F221-6009-A64E82DF0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930" y="327890"/>
            <a:ext cx="1769198" cy="176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588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E6D16-623A-A586-2192-7CF106CB7FCC}"/>
              </a:ext>
            </a:extLst>
          </p:cNvPr>
          <p:cNvPicPr>
            <a:picLocks noChangeAspect="1"/>
          </p:cNvPicPr>
          <p:nvPr/>
        </p:nvPicPr>
        <p:blipFill>
          <a:blip r:embed="rId2"/>
          <a:stretch>
            <a:fillRect/>
          </a:stretch>
        </p:blipFill>
        <p:spPr>
          <a:xfrm>
            <a:off x="438857" y="1562333"/>
            <a:ext cx="11314286" cy="3733333"/>
          </a:xfrm>
          <a:prstGeom prst="rect">
            <a:avLst/>
          </a:prstGeom>
        </p:spPr>
      </p:pic>
    </p:spTree>
    <p:extLst>
      <p:ext uri="{BB962C8B-B14F-4D97-AF65-F5344CB8AC3E}">
        <p14:creationId xmlns:p14="http://schemas.microsoft.com/office/powerpoint/2010/main" val="118848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CCD8-9832-32C3-A552-60DDEEB96A63}"/>
              </a:ext>
            </a:extLst>
          </p:cNvPr>
          <p:cNvSpPr>
            <a:spLocks noGrp="1"/>
          </p:cNvSpPr>
          <p:nvPr>
            <p:ph type="title"/>
          </p:nvPr>
        </p:nvSpPr>
        <p:spPr/>
        <p:txBody>
          <a:bodyPr/>
          <a:lstStyle/>
          <a:p>
            <a:r>
              <a:rPr lang="en-US" dirty="0"/>
              <a:t>ML: Prediction</a:t>
            </a:r>
          </a:p>
        </p:txBody>
      </p:sp>
      <p:sp>
        <p:nvSpPr>
          <p:cNvPr id="3" name="Content Placeholder 2">
            <a:extLst>
              <a:ext uri="{FF2B5EF4-FFF2-40B4-BE49-F238E27FC236}">
                <a16:creationId xmlns:a16="http://schemas.microsoft.com/office/drawing/2014/main" id="{D441B125-06C1-C887-F4D7-DA66FC840C79}"/>
              </a:ext>
            </a:extLst>
          </p:cNvPr>
          <p:cNvSpPr>
            <a:spLocks noGrp="1"/>
          </p:cNvSpPr>
          <p:nvPr>
            <p:ph idx="1"/>
          </p:nvPr>
        </p:nvSpPr>
        <p:spPr>
          <a:xfrm>
            <a:off x="1141412" y="1738266"/>
            <a:ext cx="10320275" cy="4771176"/>
          </a:xfrm>
        </p:spPr>
        <p:txBody>
          <a:bodyPr>
            <a:normAutofit fontScale="92500" lnSpcReduction="20000"/>
          </a:bodyPr>
          <a:lstStyle/>
          <a:p>
            <a:pPr marL="0" indent="0">
              <a:buNone/>
            </a:pPr>
            <a:r>
              <a:rPr lang="en-US" sz="2800" dirty="0"/>
              <a:t>In Google Sheets, the autocomplete feature is designed to enhance your efficiency by </a:t>
            </a:r>
            <a:r>
              <a:rPr lang="en-US" sz="2800" dirty="0">
                <a:solidFill>
                  <a:schemeClr val="accent5"/>
                </a:solidFill>
              </a:rPr>
              <a:t>predicting and suggesting </a:t>
            </a:r>
            <a:r>
              <a:rPr lang="en-US" sz="2800" dirty="0"/>
              <a:t>text based on the content you start entering in a cell. When you type "@" followed by characters, Google Sheets begins to suggest relevant content, such as names of people or items that have been mentioned or used in your spreadsheet or connected Google services. This feature is </a:t>
            </a:r>
            <a:r>
              <a:rPr lang="en-US" sz="2800" dirty="0">
                <a:solidFill>
                  <a:schemeClr val="accent5"/>
                </a:solidFill>
              </a:rPr>
              <a:t>part of Google’s smart fill capabilities</a:t>
            </a:r>
            <a:r>
              <a:rPr lang="en-US" sz="2800" dirty="0"/>
              <a:t>, which use a form of AI to recognize patterns or common entries. It not only speeds up data entry but also helps reduce errors by suggesting accurate completions based on existing information. This is especially useful in large data sets or when you are collaborating with others, as it ensures consistency in the data entered.</a:t>
            </a:r>
          </a:p>
        </p:txBody>
      </p:sp>
    </p:spTree>
    <p:extLst>
      <p:ext uri="{BB962C8B-B14F-4D97-AF65-F5344CB8AC3E}">
        <p14:creationId xmlns:p14="http://schemas.microsoft.com/office/powerpoint/2010/main" val="349849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2387873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8308-4E69-91D8-86D3-90FC404C15AC}"/>
              </a:ext>
            </a:extLst>
          </p:cNvPr>
          <p:cNvSpPr>
            <a:spLocks noGrp="1"/>
          </p:cNvSpPr>
          <p:nvPr>
            <p:ph type="title"/>
          </p:nvPr>
        </p:nvSpPr>
        <p:spPr>
          <a:xfrm>
            <a:off x="1141413" y="229225"/>
            <a:ext cx="9905998" cy="985407"/>
          </a:xfrm>
        </p:spPr>
        <p:txBody>
          <a:bodyPr/>
          <a:lstStyle/>
          <a:p>
            <a:r>
              <a:rPr lang="en-US" dirty="0"/>
              <a:t>Zoom ai companion</a:t>
            </a:r>
          </a:p>
        </p:txBody>
      </p:sp>
      <p:pic>
        <p:nvPicPr>
          <p:cNvPr id="3074" name="Picture 2" descr="Screenshot 2023-11-20 at 9.42.13 AM">
            <a:extLst>
              <a:ext uri="{FF2B5EF4-FFF2-40B4-BE49-F238E27FC236}">
                <a16:creationId xmlns:a16="http://schemas.microsoft.com/office/drawing/2014/main" id="{736C13A9-0A0E-56D1-01A8-949DE1DE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216" y="1214635"/>
            <a:ext cx="975360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5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9B59-6DA7-ECC3-FA77-F5330C69CBC1}"/>
              </a:ext>
            </a:extLst>
          </p:cNvPr>
          <p:cNvSpPr>
            <a:spLocks noGrp="1"/>
          </p:cNvSpPr>
          <p:nvPr>
            <p:ph type="title"/>
          </p:nvPr>
        </p:nvSpPr>
        <p:spPr>
          <a:xfrm>
            <a:off x="1141413" y="102476"/>
            <a:ext cx="9905998" cy="1237442"/>
          </a:xfrm>
        </p:spPr>
        <p:txBody>
          <a:bodyPr/>
          <a:lstStyle/>
          <a:p>
            <a:r>
              <a:rPr lang="en-US" dirty="0"/>
              <a:t>DL: Generative text</a:t>
            </a:r>
          </a:p>
        </p:txBody>
      </p:sp>
      <p:sp>
        <p:nvSpPr>
          <p:cNvPr id="3" name="Content Placeholder 2">
            <a:extLst>
              <a:ext uri="{FF2B5EF4-FFF2-40B4-BE49-F238E27FC236}">
                <a16:creationId xmlns:a16="http://schemas.microsoft.com/office/drawing/2014/main" id="{4F94270D-275D-830B-5936-E1C07FC583CB}"/>
              </a:ext>
            </a:extLst>
          </p:cNvPr>
          <p:cNvSpPr>
            <a:spLocks noGrp="1"/>
          </p:cNvSpPr>
          <p:nvPr>
            <p:ph idx="1"/>
          </p:nvPr>
        </p:nvSpPr>
        <p:spPr>
          <a:xfrm>
            <a:off x="1141412" y="1113576"/>
            <a:ext cx="9905999" cy="5441133"/>
          </a:xfrm>
        </p:spPr>
        <p:txBody>
          <a:bodyPr>
            <a:normAutofit/>
          </a:bodyPr>
          <a:lstStyle/>
          <a:p>
            <a:pPr marL="0" indent="0">
              <a:buNone/>
            </a:pPr>
            <a:r>
              <a:rPr lang="en-US" sz="2800" dirty="0"/>
              <a:t>The Zoom AI Companion enhances productivity and communication in virtual meetings by </a:t>
            </a:r>
            <a:r>
              <a:rPr lang="en-US" sz="2800" dirty="0">
                <a:solidFill>
                  <a:schemeClr val="accent5"/>
                </a:solidFill>
              </a:rPr>
              <a:t>intelligently automating </a:t>
            </a:r>
            <a:r>
              <a:rPr lang="en-US" sz="2800" dirty="0"/>
              <a:t>several aspects of the meeting process. For instance, it automatically </a:t>
            </a:r>
            <a:r>
              <a:rPr lang="en-US" sz="2800" dirty="0">
                <a:solidFill>
                  <a:schemeClr val="accent5"/>
                </a:solidFill>
              </a:rPr>
              <a:t>generates a detailed summary </a:t>
            </a:r>
            <a:r>
              <a:rPr lang="en-US" sz="2800" dirty="0"/>
              <a:t>of your discussions, capturing key points and action items, which helps in maintaining continuity and clarity post-meeting. The AI also </a:t>
            </a:r>
            <a:r>
              <a:rPr lang="en-US" sz="2800" dirty="0">
                <a:solidFill>
                  <a:schemeClr val="accent5"/>
                </a:solidFill>
              </a:rPr>
              <a:t>assists in composing messages</a:t>
            </a:r>
            <a:r>
              <a:rPr lang="en-US" sz="2800" dirty="0"/>
              <a:t> and emails by suggesting contextually appropriate content based on the discussion, thus streamlining follow-ups. This not only saves time but also ensures that communications are consistent and aligned with the meeting's outcomes. </a:t>
            </a:r>
          </a:p>
        </p:txBody>
      </p:sp>
    </p:spTree>
    <p:extLst>
      <p:ext uri="{BB962C8B-B14F-4D97-AF65-F5344CB8AC3E}">
        <p14:creationId xmlns:p14="http://schemas.microsoft.com/office/powerpoint/2010/main" val="157050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019300" y="1295400"/>
            <a:ext cx="8153400" cy="3725035"/>
          </a:xfrm>
          <a:prstGeom prst="rect">
            <a:avLst/>
          </a:prstGeom>
        </p:spPr>
      </p:pic>
      <p:pic>
        <p:nvPicPr>
          <p:cNvPr id="4" name="Picture 3">
            <a:extLst>
              <a:ext uri="{FF2B5EF4-FFF2-40B4-BE49-F238E27FC236}">
                <a16:creationId xmlns:a16="http://schemas.microsoft.com/office/drawing/2014/main" id="{84BA5247-427F-8870-763A-8FD9F5E796ED}"/>
              </a:ext>
            </a:extLst>
          </p:cNvPr>
          <p:cNvPicPr>
            <a:picLocks noChangeAspect="1"/>
          </p:cNvPicPr>
          <p:nvPr/>
        </p:nvPicPr>
        <p:blipFill>
          <a:blip r:embed="rId4"/>
          <a:stretch>
            <a:fillRect/>
          </a:stretch>
        </p:blipFill>
        <p:spPr>
          <a:xfrm>
            <a:off x="3039607" y="5247373"/>
            <a:ext cx="6112786" cy="981411"/>
          </a:xfrm>
          <a:prstGeom prst="rect">
            <a:avLst/>
          </a:prstGeom>
        </p:spPr>
      </p:pic>
    </p:spTree>
    <p:extLst>
      <p:ext uri="{BB962C8B-B14F-4D97-AF65-F5344CB8AC3E}">
        <p14:creationId xmlns:p14="http://schemas.microsoft.com/office/powerpoint/2010/main" val="237900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1146-4B16-02A9-F57E-9971D39E5BCC}"/>
              </a:ext>
            </a:extLst>
          </p:cNvPr>
          <p:cNvPicPr>
            <a:picLocks noChangeAspect="1"/>
          </p:cNvPicPr>
          <p:nvPr/>
        </p:nvPicPr>
        <p:blipFill>
          <a:blip r:embed="rId3"/>
          <a:stretch>
            <a:fillRect/>
          </a:stretch>
        </p:blipFill>
        <p:spPr>
          <a:xfrm>
            <a:off x="0" y="-72050"/>
            <a:ext cx="12253677" cy="7002101"/>
          </a:xfrm>
          <a:prstGeom prst="rect">
            <a:avLst/>
          </a:prstGeom>
        </p:spPr>
      </p:pic>
      <p:sp>
        <p:nvSpPr>
          <p:cNvPr id="4" name="Rectangle 3">
            <a:extLst>
              <a:ext uri="{FF2B5EF4-FFF2-40B4-BE49-F238E27FC236}">
                <a16:creationId xmlns:a16="http://schemas.microsoft.com/office/drawing/2014/main" id="{D75B44F0-E326-3091-A096-A416465AA2C1}"/>
              </a:ext>
            </a:extLst>
          </p:cNvPr>
          <p:cNvSpPr/>
          <p:nvPr/>
        </p:nvSpPr>
        <p:spPr>
          <a:xfrm>
            <a:off x="849518" y="45265"/>
            <a:ext cx="4988459" cy="597529"/>
          </a:xfrm>
          <a:prstGeom prst="rect">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 Mechanization, Steam, and Water Power</a:t>
            </a:r>
          </a:p>
        </p:txBody>
      </p:sp>
      <p:sp>
        <p:nvSpPr>
          <p:cNvPr id="6" name="Rectangle 5">
            <a:extLst>
              <a:ext uri="{FF2B5EF4-FFF2-40B4-BE49-F238E27FC236}">
                <a16:creationId xmlns:a16="http://schemas.microsoft.com/office/drawing/2014/main" id="{B1F69858-99F5-B390-3FEE-BFC74E5EDC4D}"/>
              </a:ext>
            </a:extLst>
          </p:cNvPr>
          <p:cNvSpPr/>
          <p:nvPr/>
        </p:nvSpPr>
        <p:spPr>
          <a:xfrm>
            <a:off x="6687495" y="45264"/>
            <a:ext cx="4988459" cy="597529"/>
          </a:xfrm>
          <a:prstGeom prst="rect">
            <a:avLst/>
          </a:prstGeom>
          <a:solidFill>
            <a:srgbClr val="FFC000">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Mass Production and Electricity</a:t>
            </a:r>
          </a:p>
        </p:txBody>
      </p:sp>
      <p:sp>
        <p:nvSpPr>
          <p:cNvPr id="7" name="Rectangle 6">
            <a:extLst>
              <a:ext uri="{FF2B5EF4-FFF2-40B4-BE49-F238E27FC236}">
                <a16:creationId xmlns:a16="http://schemas.microsoft.com/office/drawing/2014/main" id="{A41355BE-290D-8656-187E-E26D6AA9CC31}"/>
              </a:ext>
            </a:extLst>
          </p:cNvPr>
          <p:cNvSpPr/>
          <p:nvPr/>
        </p:nvSpPr>
        <p:spPr>
          <a:xfrm>
            <a:off x="849517" y="3487658"/>
            <a:ext cx="4988459" cy="597529"/>
          </a:xfrm>
          <a:prstGeom prst="rect">
            <a:avLst/>
          </a:prstGeom>
          <a:solidFill>
            <a:schemeClr val="accent5">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 Electronic / IT Systems and Automation</a:t>
            </a:r>
          </a:p>
        </p:txBody>
      </p:sp>
      <p:sp>
        <p:nvSpPr>
          <p:cNvPr id="8" name="Rectangle 7">
            <a:extLst>
              <a:ext uri="{FF2B5EF4-FFF2-40B4-BE49-F238E27FC236}">
                <a16:creationId xmlns:a16="http://schemas.microsoft.com/office/drawing/2014/main" id="{41E9C241-B0F9-CD93-84E2-8012A9D1C1EC}"/>
              </a:ext>
            </a:extLst>
          </p:cNvPr>
          <p:cNvSpPr/>
          <p:nvPr/>
        </p:nvSpPr>
        <p:spPr>
          <a:xfrm>
            <a:off x="6687495" y="3487658"/>
            <a:ext cx="4988459" cy="597529"/>
          </a:xfrm>
          <a:prstGeom prst="rect">
            <a:avLst/>
          </a:prstGeom>
          <a:solidFill>
            <a:schemeClr val="accent2">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 Cyber Physical Systems and </a:t>
            </a:r>
          </a:p>
          <a:p>
            <a:pPr algn="ctr"/>
            <a:r>
              <a:rPr lang="en-US" dirty="0">
                <a:solidFill>
                  <a:schemeClr val="tx1"/>
                </a:solidFill>
              </a:rPr>
              <a:t>Artificial Intelligence</a:t>
            </a:r>
          </a:p>
        </p:txBody>
      </p:sp>
    </p:spTree>
    <p:extLst>
      <p:ext uri="{BB962C8B-B14F-4D97-AF65-F5344CB8AC3E}">
        <p14:creationId xmlns:p14="http://schemas.microsoft.com/office/powerpoint/2010/main" val="2530234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9CED-FA2E-7695-0409-2B02372079A9}"/>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67FFD3E2-FAA1-156B-D51E-C51D445CE006}"/>
              </a:ext>
            </a:extLst>
          </p:cNvPr>
          <p:cNvSpPr>
            <a:spLocks noGrp="1"/>
          </p:cNvSpPr>
          <p:nvPr>
            <p:ph idx="1"/>
          </p:nvPr>
        </p:nvSpPr>
        <p:spPr>
          <a:xfrm>
            <a:off x="1141412" y="1865022"/>
            <a:ext cx="9905999" cy="4173647"/>
          </a:xfrm>
        </p:spPr>
        <p:txBody>
          <a:bodyPr>
            <a:normAutofit/>
          </a:bodyPr>
          <a:lstStyle/>
          <a:p>
            <a:pPr marL="0" indent="0">
              <a:buNone/>
            </a:pPr>
            <a:r>
              <a:rPr lang="en-US" sz="3600" dirty="0"/>
              <a:t>Artificial Intelligence, or AI, is technology that </a:t>
            </a:r>
            <a:r>
              <a:rPr lang="en-US" sz="3600" dirty="0">
                <a:solidFill>
                  <a:schemeClr val="accent5"/>
                </a:solidFill>
              </a:rPr>
              <a:t>allows machines to learn from information and act like humans</a:t>
            </a:r>
            <a:r>
              <a:rPr lang="en-US" sz="3600" dirty="0"/>
              <a:t>, doing things like making decisions and understanding speech without needing step-by-step instructions.</a:t>
            </a:r>
          </a:p>
        </p:txBody>
      </p:sp>
    </p:spTree>
    <p:extLst>
      <p:ext uri="{BB962C8B-B14F-4D97-AF65-F5344CB8AC3E}">
        <p14:creationId xmlns:p14="http://schemas.microsoft.com/office/powerpoint/2010/main" val="3615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949B7C8-FDF0-792D-1485-3813E808A195}"/>
              </a:ext>
            </a:extLst>
          </p:cNvPr>
          <p:cNvGraphicFramePr/>
          <p:nvPr>
            <p:extLst>
              <p:ext uri="{D42A27DB-BD31-4B8C-83A1-F6EECF244321}">
                <p14:modId xmlns:p14="http://schemas.microsoft.com/office/powerpoint/2010/main" val="3951219386"/>
              </p:ext>
            </p:extLst>
          </p:nvPr>
        </p:nvGraphicFramePr>
        <p:xfrm>
          <a:off x="-769544" y="235390"/>
          <a:ext cx="8198416" cy="587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llout: Line 6">
            <a:extLst>
              <a:ext uri="{FF2B5EF4-FFF2-40B4-BE49-F238E27FC236}">
                <a16:creationId xmlns:a16="http://schemas.microsoft.com/office/drawing/2014/main" id="{DFA114CA-6DBF-F9C6-429D-64B4F22285E5}"/>
              </a:ext>
            </a:extLst>
          </p:cNvPr>
          <p:cNvSpPr/>
          <p:nvPr/>
        </p:nvSpPr>
        <p:spPr>
          <a:xfrm>
            <a:off x="6964630" y="67821"/>
            <a:ext cx="4478950" cy="1914888"/>
          </a:xfrm>
          <a:prstGeom prst="borderCallout1">
            <a:avLst>
              <a:gd name="adj1" fmla="val 18750"/>
              <a:gd name="adj2" fmla="val -8333"/>
              <a:gd name="adj3" fmla="val 93319"/>
              <a:gd name="adj4" fmla="val -45401"/>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mid-1950’s</a:t>
            </a:r>
          </a:p>
          <a:p>
            <a:pPr marL="285750" indent="-285750">
              <a:buFont typeface="Arial" panose="020B0604020202020204" pitchFamily="34" charset="0"/>
              <a:buChar char="•"/>
            </a:pPr>
            <a:r>
              <a:rPr lang="en-US" dirty="0"/>
              <a:t>Blanket term for all intelligent computing</a:t>
            </a:r>
          </a:p>
          <a:p>
            <a:pPr marL="285750" indent="-285750">
              <a:buFont typeface="Arial" panose="020B0604020202020204" pitchFamily="34" charset="0"/>
              <a:buChar char="•"/>
            </a:pPr>
            <a:r>
              <a:rPr lang="en-US" dirty="0"/>
              <a:t>Goal is to simulate human intelligence</a:t>
            </a:r>
          </a:p>
          <a:p>
            <a:pPr marL="285750" indent="-285750">
              <a:buFont typeface="Arial" panose="020B0604020202020204" pitchFamily="34" charset="0"/>
              <a:buChar char="•"/>
            </a:pPr>
            <a:r>
              <a:rPr lang="en-US" dirty="0"/>
              <a:t>Early forms of this were simple If…Then statements</a:t>
            </a:r>
          </a:p>
          <a:p>
            <a:pPr marL="285750" indent="-285750">
              <a:buFont typeface="Arial" panose="020B0604020202020204" pitchFamily="34" charset="0"/>
              <a:buChar char="•"/>
            </a:pPr>
            <a:r>
              <a:rPr lang="en-US" dirty="0"/>
              <a:t>Medical: Use a set of rules to determine diagnosis</a:t>
            </a:r>
          </a:p>
        </p:txBody>
      </p:sp>
      <p:sp>
        <p:nvSpPr>
          <p:cNvPr id="8" name="Callout: Line 7">
            <a:extLst>
              <a:ext uri="{FF2B5EF4-FFF2-40B4-BE49-F238E27FC236}">
                <a16:creationId xmlns:a16="http://schemas.microsoft.com/office/drawing/2014/main" id="{1EC4F29F-9C22-9951-FE49-3B15BA05E421}"/>
              </a:ext>
            </a:extLst>
          </p:cNvPr>
          <p:cNvSpPr/>
          <p:nvPr/>
        </p:nvSpPr>
        <p:spPr>
          <a:xfrm>
            <a:off x="6964630" y="2049027"/>
            <a:ext cx="4478950" cy="2704054"/>
          </a:xfrm>
          <a:prstGeom prst="borderCallout1">
            <a:avLst>
              <a:gd name="adj1" fmla="val 18750"/>
              <a:gd name="adj2" fmla="val -8333"/>
              <a:gd name="adj3" fmla="val 72190"/>
              <a:gd name="adj4" fmla="val -45401"/>
            </a:avLst>
          </a:prstGeom>
          <a:solidFill>
            <a:srgbClr val="5B65D8"/>
          </a:solidFill>
          <a:ln>
            <a:solidFill>
              <a:srgbClr val="5B65D8"/>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1960’s</a:t>
            </a:r>
          </a:p>
          <a:p>
            <a:pPr marL="285750" indent="-285750">
              <a:buFont typeface="Arial" panose="020B0604020202020204" pitchFamily="34" charset="0"/>
              <a:buChar char="•"/>
            </a:pPr>
            <a:r>
              <a:rPr lang="en-US" dirty="0"/>
              <a:t>Goal is to get machines to learn from and  make decisions based on data without a lot of rules</a:t>
            </a:r>
          </a:p>
          <a:p>
            <a:pPr marL="285750" indent="-285750">
              <a:buFont typeface="Arial" panose="020B0604020202020204" pitchFamily="34" charset="0"/>
              <a:buChar char="•"/>
            </a:pPr>
            <a:r>
              <a:rPr lang="en-US" dirty="0"/>
              <a:t>Machines learn through data patterns to solve problems</a:t>
            </a:r>
          </a:p>
          <a:p>
            <a:pPr marL="285750" indent="-285750">
              <a:buFont typeface="Arial" panose="020B0604020202020204" pitchFamily="34" charset="0"/>
              <a:buChar char="•"/>
            </a:pPr>
            <a:r>
              <a:rPr lang="en-US" dirty="0"/>
              <a:t>Weather: Uses machine learning to take in weather data and make a prediction about future weather</a:t>
            </a:r>
          </a:p>
        </p:txBody>
      </p:sp>
      <p:sp>
        <p:nvSpPr>
          <p:cNvPr id="11" name="Callout: Line 10">
            <a:extLst>
              <a:ext uri="{FF2B5EF4-FFF2-40B4-BE49-F238E27FC236}">
                <a16:creationId xmlns:a16="http://schemas.microsoft.com/office/drawing/2014/main" id="{A768CFB5-C55D-7C69-84FE-4F2A6667AD74}"/>
              </a:ext>
            </a:extLst>
          </p:cNvPr>
          <p:cNvSpPr/>
          <p:nvPr/>
        </p:nvSpPr>
        <p:spPr>
          <a:xfrm>
            <a:off x="6964630" y="4885706"/>
            <a:ext cx="4478950" cy="1842465"/>
          </a:xfrm>
          <a:prstGeom prst="borderCallout1">
            <a:avLst>
              <a:gd name="adj1" fmla="val 18750"/>
              <a:gd name="adj2" fmla="val -8333"/>
              <a:gd name="adj3" fmla="val 20596"/>
              <a:gd name="adj4" fmla="val -54093"/>
            </a:avLst>
          </a:prstGeom>
          <a:solidFill>
            <a:srgbClr val="A262D0"/>
          </a:solidFill>
          <a:ln>
            <a:solidFill>
              <a:srgbClr val="A262D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1980’s</a:t>
            </a:r>
          </a:p>
          <a:p>
            <a:pPr marL="285750" indent="-285750">
              <a:buFont typeface="Arial" panose="020B0604020202020204" pitchFamily="34" charset="0"/>
              <a:buChar char="•"/>
            </a:pPr>
            <a:r>
              <a:rPr lang="en-US" dirty="0"/>
              <a:t>Goal is to learn from lots of sample data so it can recognize pictures, words, or sounds by itself</a:t>
            </a:r>
          </a:p>
          <a:p>
            <a:pPr marL="285750" indent="-285750">
              <a:buFont typeface="Arial" panose="020B0604020202020204" pitchFamily="34" charset="0"/>
              <a:buChar char="•"/>
            </a:pPr>
            <a:r>
              <a:rPr lang="en-US" dirty="0"/>
              <a:t>Phone: Facial recognition on your phone uses deep learning to recognize you </a:t>
            </a:r>
          </a:p>
        </p:txBody>
      </p:sp>
    </p:spTree>
    <p:extLst>
      <p:ext uri="{BB962C8B-B14F-4D97-AF65-F5344CB8AC3E}">
        <p14:creationId xmlns:p14="http://schemas.microsoft.com/office/powerpoint/2010/main" val="153772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18895-4017-CA7E-0143-704102AFC2D9}"/>
              </a:ext>
            </a:extLst>
          </p:cNvPr>
          <p:cNvSpPr>
            <a:spLocks noGrp="1"/>
          </p:cNvSpPr>
          <p:nvPr>
            <p:ph type="title"/>
          </p:nvPr>
        </p:nvSpPr>
        <p:spPr>
          <a:xfrm>
            <a:off x="904591" y="794438"/>
            <a:ext cx="9906000" cy="4293606"/>
          </a:xfrm>
        </p:spPr>
        <p:txBody>
          <a:bodyPr>
            <a:normAutofit/>
          </a:bodyPr>
          <a:lstStyle/>
          <a:p>
            <a:r>
              <a:rPr lang="en-US" sz="4800" dirty="0"/>
              <a:t>AI is</a:t>
            </a:r>
            <a:br>
              <a:rPr lang="en-US" sz="4800" dirty="0"/>
            </a:br>
            <a:r>
              <a:rPr lang="en-US" sz="4800" dirty="0"/>
              <a:t>already</a:t>
            </a:r>
            <a:br>
              <a:rPr lang="en-US" sz="4800" dirty="0"/>
            </a:br>
            <a:r>
              <a:rPr lang="en-US" sz="4800" dirty="0"/>
              <a:t>all</a:t>
            </a:r>
            <a:br>
              <a:rPr lang="en-US" sz="4800" dirty="0"/>
            </a:br>
            <a:r>
              <a:rPr lang="en-US" sz="4800" dirty="0"/>
              <a:t>around</a:t>
            </a:r>
            <a:br>
              <a:rPr lang="en-US" sz="4800" dirty="0"/>
            </a:br>
            <a:r>
              <a:rPr lang="en-US" sz="4800" dirty="0"/>
              <a:t>you</a:t>
            </a:r>
          </a:p>
        </p:txBody>
      </p:sp>
      <p:pic>
        <p:nvPicPr>
          <p:cNvPr id="3" name="Picture 2">
            <a:extLst>
              <a:ext uri="{FF2B5EF4-FFF2-40B4-BE49-F238E27FC236}">
                <a16:creationId xmlns:a16="http://schemas.microsoft.com/office/drawing/2014/main" id="{2D76E44A-FFDE-A171-91F2-F458A28D5B3D}"/>
              </a:ext>
            </a:extLst>
          </p:cNvPr>
          <p:cNvPicPr>
            <a:picLocks noChangeAspect="1"/>
          </p:cNvPicPr>
          <p:nvPr/>
        </p:nvPicPr>
        <p:blipFill>
          <a:blip r:embed="rId2"/>
          <a:stretch>
            <a:fillRect/>
          </a:stretch>
        </p:blipFill>
        <p:spPr>
          <a:xfrm>
            <a:off x="3563283" y="0"/>
            <a:ext cx="6858000" cy="6858000"/>
          </a:xfrm>
          <a:prstGeom prst="rect">
            <a:avLst/>
          </a:prstGeom>
        </p:spPr>
      </p:pic>
    </p:spTree>
    <p:extLst>
      <p:ext uri="{BB962C8B-B14F-4D97-AF65-F5344CB8AC3E}">
        <p14:creationId xmlns:p14="http://schemas.microsoft.com/office/powerpoint/2010/main" val="139816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2C110-0181-76F5-DC38-C4738DF3791D}"/>
              </a:ext>
            </a:extLst>
          </p:cNvPr>
          <p:cNvPicPr>
            <a:picLocks noChangeAspect="1"/>
          </p:cNvPicPr>
          <p:nvPr/>
        </p:nvPicPr>
        <p:blipFill>
          <a:blip r:embed="rId2"/>
          <a:stretch>
            <a:fillRect/>
          </a:stretch>
        </p:blipFill>
        <p:spPr>
          <a:xfrm>
            <a:off x="2647311" y="641820"/>
            <a:ext cx="6897378" cy="5280410"/>
          </a:xfrm>
          <a:prstGeom prst="rect">
            <a:avLst/>
          </a:prstGeom>
        </p:spPr>
      </p:pic>
    </p:spTree>
    <p:extLst>
      <p:ext uri="{BB962C8B-B14F-4D97-AF65-F5344CB8AC3E}">
        <p14:creationId xmlns:p14="http://schemas.microsoft.com/office/powerpoint/2010/main" val="226661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4446D-7457-0F84-E88C-8AEFB015C6C3}"/>
              </a:ext>
            </a:extLst>
          </p:cNvPr>
          <p:cNvSpPr>
            <a:spLocks noGrp="1"/>
          </p:cNvSpPr>
          <p:nvPr>
            <p:ph type="title"/>
          </p:nvPr>
        </p:nvSpPr>
        <p:spPr/>
        <p:txBody>
          <a:bodyPr/>
          <a:lstStyle/>
          <a:p>
            <a:r>
              <a:rPr lang="en-US" dirty="0"/>
              <a:t>ML: Prediction</a:t>
            </a:r>
          </a:p>
        </p:txBody>
      </p:sp>
      <p:sp>
        <p:nvSpPr>
          <p:cNvPr id="9" name="Content Placeholder 8">
            <a:extLst>
              <a:ext uri="{FF2B5EF4-FFF2-40B4-BE49-F238E27FC236}">
                <a16:creationId xmlns:a16="http://schemas.microsoft.com/office/drawing/2014/main" id="{D49F89A6-B206-D50D-1667-FF1EC94C46FE}"/>
              </a:ext>
            </a:extLst>
          </p:cNvPr>
          <p:cNvSpPr>
            <a:spLocks noGrp="1"/>
          </p:cNvSpPr>
          <p:nvPr>
            <p:ph idx="1"/>
          </p:nvPr>
        </p:nvSpPr>
        <p:spPr>
          <a:xfrm>
            <a:off x="1141413" y="2088169"/>
            <a:ext cx="9905999" cy="4151313"/>
          </a:xfrm>
        </p:spPr>
        <p:txBody>
          <a:bodyPr>
            <a:normAutofit/>
          </a:bodyPr>
          <a:lstStyle/>
          <a:p>
            <a:pPr marL="0" indent="0">
              <a:buNone/>
            </a:pPr>
            <a:r>
              <a:rPr lang="en-US" sz="3200" dirty="0"/>
              <a:t>When you </a:t>
            </a:r>
            <a:r>
              <a:rPr lang="en-US" sz="3200" dirty="0">
                <a:solidFill>
                  <a:schemeClr val="accent5"/>
                </a:solidFill>
              </a:rPr>
              <a:t>start typing a search term </a:t>
            </a:r>
            <a:r>
              <a:rPr lang="en-US" sz="3200" dirty="0"/>
              <a:t>into Google, it uses a type of AI to </a:t>
            </a:r>
            <a:r>
              <a:rPr lang="en-US" sz="3200" dirty="0">
                <a:solidFill>
                  <a:schemeClr val="accent5"/>
                </a:solidFill>
              </a:rPr>
              <a:t>predict what you might be looking for </a:t>
            </a:r>
            <a:r>
              <a:rPr lang="en-US" sz="3200" dirty="0"/>
              <a:t>based on the first few letters you type. This AI looks at what lots of other people have searched for that starts with the same letters and </a:t>
            </a:r>
            <a:r>
              <a:rPr lang="en-US" sz="3200" dirty="0">
                <a:solidFill>
                  <a:schemeClr val="accent5"/>
                </a:solidFill>
              </a:rPr>
              <a:t>suggests the most common searches </a:t>
            </a:r>
            <a:r>
              <a:rPr lang="en-US" sz="3200" dirty="0"/>
              <a:t>to you. This helps you find what you need faster, even if you're not sure how to spell it or exactly what to search for.</a:t>
            </a:r>
          </a:p>
        </p:txBody>
      </p:sp>
      <p:pic>
        <p:nvPicPr>
          <p:cNvPr id="4102" name="Picture 6">
            <a:extLst>
              <a:ext uri="{FF2B5EF4-FFF2-40B4-BE49-F238E27FC236}">
                <a16:creationId xmlns:a16="http://schemas.microsoft.com/office/drawing/2014/main" id="{5D1CECF3-7280-C36A-6846-D07666466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787" y="948531"/>
            <a:ext cx="238125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8929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3825</TotalTime>
  <Words>909</Words>
  <Application>Microsoft Office PowerPoint</Application>
  <PresentationFormat>Widescreen</PresentationFormat>
  <Paragraphs>46</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Tw Cen MT</vt:lpstr>
      <vt:lpstr>Circuit</vt:lpstr>
      <vt:lpstr>Artificial  Intelligence for  non-technical professionals</vt:lpstr>
      <vt:lpstr>PowerPoint Presentation</vt:lpstr>
      <vt:lpstr>Membership has its privileges</vt:lpstr>
      <vt:lpstr>PowerPoint Presentation</vt:lpstr>
      <vt:lpstr>What is Artificial intelligence?</vt:lpstr>
      <vt:lpstr>PowerPoint Presentation</vt:lpstr>
      <vt:lpstr>AI is already all around you</vt:lpstr>
      <vt:lpstr>PowerPoint Presentation</vt:lpstr>
      <vt:lpstr>ML: Prediction</vt:lpstr>
      <vt:lpstr>PowerPoint Presentation</vt:lpstr>
      <vt:lpstr>ML: Prediction</vt:lpstr>
      <vt:lpstr>PowerPoint Presentation</vt:lpstr>
      <vt:lpstr>DL: Vision</vt:lpstr>
      <vt:lpstr>PowerPoint Presentation</vt:lpstr>
      <vt:lpstr>DL: Speech</vt:lpstr>
      <vt:lpstr>PowerPoint Presentation</vt:lpstr>
      <vt:lpstr>DL: vision</vt:lpstr>
      <vt:lpstr>PowerPoint Presentation</vt:lpstr>
      <vt:lpstr>ML: Prediction</vt:lpstr>
      <vt:lpstr>Zoom ai companion</vt:lpstr>
      <vt:lpstr>DL: Generative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for  non-technical professionals</dc:title>
  <dc:creator>Zain</dc:creator>
  <cp:lastModifiedBy>Zain Naboulsi</cp:lastModifiedBy>
  <cp:revision>1</cp:revision>
  <dcterms:created xsi:type="dcterms:W3CDTF">2024-05-01T22:55:11Z</dcterms:created>
  <dcterms:modified xsi:type="dcterms:W3CDTF">2024-05-05T02:54:49Z</dcterms:modified>
</cp:coreProperties>
</file>